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34"/>
  </p:notesMasterIdLst>
  <p:sldIdLst>
    <p:sldId id="256" r:id="rId2"/>
    <p:sldId id="312" r:id="rId3"/>
    <p:sldId id="264" r:id="rId4"/>
    <p:sldId id="260" r:id="rId5"/>
    <p:sldId id="262" r:id="rId6"/>
    <p:sldId id="265" r:id="rId7"/>
    <p:sldId id="272" r:id="rId8"/>
    <p:sldId id="266" r:id="rId9"/>
    <p:sldId id="268" r:id="rId10"/>
    <p:sldId id="267" r:id="rId11"/>
    <p:sldId id="283" r:id="rId12"/>
    <p:sldId id="257" r:id="rId13"/>
    <p:sldId id="258" r:id="rId14"/>
    <p:sldId id="259" r:id="rId15"/>
    <p:sldId id="297" r:id="rId16"/>
    <p:sldId id="298" r:id="rId17"/>
    <p:sldId id="271" r:id="rId18"/>
    <p:sldId id="299" r:id="rId19"/>
    <p:sldId id="313" r:id="rId20"/>
    <p:sldId id="261" r:id="rId21"/>
    <p:sldId id="274" r:id="rId22"/>
    <p:sldId id="273" r:id="rId23"/>
    <p:sldId id="279" r:id="rId24"/>
    <p:sldId id="277" r:id="rId25"/>
    <p:sldId id="303" r:id="rId26"/>
    <p:sldId id="307" r:id="rId27"/>
    <p:sldId id="314" r:id="rId28"/>
    <p:sldId id="308" r:id="rId29"/>
    <p:sldId id="309" r:id="rId30"/>
    <p:sldId id="315" r:id="rId31"/>
    <p:sldId id="310" r:id="rId32"/>
    <p:sldId id="31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HNU THAKRAL" initials="VT" lastIdx="2" clrIdx="0">
    <p:extLst>
      <p:ext uri="{19B8F6BF-5375-455C-9EA6-DF929625EA0E}">
        <p15:presenceInfo xmlns:p15="http://schemas.microsoft.com/office/powerpoint/2012/main" userId="ae285ee41c0e64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BD3-D209-4A13-BFD0-D0D2FAD163E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8CDBB-97C2-471F-9151-70B5E183C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6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19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504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77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9283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03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4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2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0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2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3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3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6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2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LlGFHbW5bkTYzcc78cikRu9vWYa0kN9FJD8QJTLF1pDaVFA/viewform?usp=sf_link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3F746E0-39F4-408D-B74F-2DD0EDE62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9685" b="187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23C01-B774-4065-80A4-B6815730C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0049" y="3589867"/>
            <a:ext cx="4569803" cy="2369131"/>
          </a:xfrm>
        </p:spPr>
        <p:txBody>
          <a:bodyPr>
            <a:noAutofit/>
          </a:bodyPr>
          <a:lstStyle/>
          <a:p>
            <a:br>
              <a:rPr lang="en-US" sz="5500" dirty="0"/>
            </a:br>
            <a:br>
              <a:rPr lang="en-US" sz="5500" dirty="0"/>
            </a:br>
            <a:br>
              <a:rPr lang="en-US" sz="5500" dirty="0"/>
            </a:br>
            <a:br>
              <a:rPr lang="en-US" sz="5500" dirty="0"/>
            </a:br>
            <a:br>
              <a:rPr lang="en-US" sz="5500" dirty="0"/>
            </a:br>
            <a:r>
              <a:rPr lang="en-US" sz="5500" dirty="0"/>
              <a:t>Data Science Bootcamp</a:t>
            </a:r>
            <a:br>
              <a:rPr lang="en-US" sz="5500" dirty="0"/>
            </a:br>
            <a:br>
              <a:rPr lang="en-US" sz="5500" dirty="0"/>
            </a:br>
            <a:br>
              <a:rPr lang="en-US" sz="5500" dirty="0"/>
            </a:br>
            <a:r>
              <a:rPr lang="en-US" sz="5500" dirty="0"/>
              <a:t>Machine Learning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7966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hoto, cat, looking, man&#10;&#10;Description automatically generated">
            <a:extLst>
              <a:ext uri="{FF2B5EF4-FFF2-40B4-BE49-F238E27FC236}">
                <a16:creationId xmlns:a16="http://schemas.microsoft.com/office/drawing/2014/main" id="{B324DAA7-657E-48E2-9770-4FB511818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" t="11435" r="17979" b="-2"/>
          <a:stretch/>
        </p:blipFill>
        <p:spPr>
          <a:xfrm>
            <a:off x="641276" y="895349"/>
            <a:ext cx="4013020" cy="2393525"/>
          </a:xfrm>
          <a:prstGeom prst="rect">
            <a:avLst/>
          </a:prstGeom>
        </p:spPr>
      </p:pic>
      <p:pic>
        <p:nvPicPr>
          <p:cNvPr id="5" name="Picture 4" descr="A train engine carrying carts down a track&#10;&#10;Description automatically generated">
            <a:extLst>
              <a:ext uri="{FF2B5EF4-FFF2-40B4-BE49-F238E27FC236}">
                <a16:creationId xmlns:a16="http://schemas.microsoft.com/office/drawing/2014/main" id="{FEF5E92B-63F2-4E48-B5B1-43BF2426A3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r="-2" b="-2"/>
          <a:stretch/>
        </p:blipFill>
        <p:spPr>
          <a:xfrm>
            <a:off x="643466" y="3433233"/>
            <a:ext cx="4080933" cy="2752380"/>
          </a:xfrm>
          <a:prstGeom prst="rect">
            <a:avLst/>
          </a:prstGeom>
        </p:spPr>
      </p:pic>
      <p:pic>
        <p:nvPicPr>
          <p:cNvPr id="4" name="Picture 3" descr="A picture containing man, person, holding, photo&#10;&#10;Description automatically generated">
            <a:extLst>
              <a:ext uri="{FF2B5EF4-FFF2-40B4-BE49-F238E27FC236}">
                <a16:creationId xmlns:a16="http://schemas.microsoft.com/office/drawing/2014/main" id="{A050DAD1-A02E-4050-A30D-1A66E015F4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82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83681-B592-460D-957B-A32A01B894DE}"/>
              </a:ext>
            </a:extLst>
          </p:cNvPr>
          <p:cNvSpPr txBox="1"/>
          <p:nvPr/>
        </p:nvSpPr>
        <p:spPr>
          <a:xfrm>
            <a:off x="677334" y="1253067"/>
            <a:ext cx="6155266" cy="4351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       (today)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Regression      (today)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Tree             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Forest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Naïve Bayes                 (advanced bootcamp)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 Means Clustering       (advanced bootcamp)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KNN Algorithm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SVM				      (advanced bootcamp)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PCA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much more….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B302E-AE41-434C-A688-6763F736C00A}"/>
              </a:ext>
            </a:extLst>
          </p:cNvPr>
          <p:cNvSpPr txBox="1"/>
          <p:nvPr/>
        </p:nvSpPr>
        <p:spPr>
          <a:xfrm>
            <a:off x="7829658" y="1253067"/>
            <a:ext cx="3371742" cy="4351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		   Models</a:t>
            </a:r>
          </a:p>
        </p:txBody>
      </p:sp>
    </p:spTree>
    <p:extLst>
      <p:ext uri="{BB962C8B-B14F-4D97-AF65-F5344CB8AC3E}">
        <p14:creationId xmlns:p14="http://schemas.microsoft.com/office/powerpoint/2010/main" val="428912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20DE5B-4CE8-40D7-B595-5EB41482A10B}"/>
              </a:ext>
            </a:extLst>
          </p:cNvPr>
          <p:cNvSpPr/>
          <p:nvPr/>
        </p:nvSpPr>
        <p:spPr>
          <a:xfrm>
            <a:off x="1875692" y="939448"/>
            <a:ext cx="78310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T15Ct00"/>
              </a:rPr>
              <a:t>							Definition!</a:t>
            </a:r>
          </a:p>
          <a:p>
            <a:r>
              <a:rPr lang="en-US" dirty="0">
                <a:latin typeface="TT15Ct00"/>
              </a:rPr>
              <a:t>A computer program is said to </a:t>
            </a:r>
            <a:r>
              <a:rPr lang="en-US" dirty="0">
                <a:latin typeface="TT15Dt00"/>
              </a:rPr>
              <a:t>learn </a:t>
            </a:r>
            <a:r>
              <a:rPr lang="en-US" dirty="0">
                <a:latin typeface="TT15Ct00"/>
              </a:rPr>
              <a:t>from experience E with respect to some task T and some performance measure P, if its performance on T, as measured by P, improves with experience E.</a:t>
            </a:r>
          </a:p>
          <a:p>
            <a:r>
              <a:rPr lang="en-US" dirty="0">
                <a:latin typeface="TT15Ct00"/>
              </a:rPr>
              <a:t>												-</a:t>
            </a:r>
            <a:r>
              <a:rPr lang="en-US" dirty="0"/>
              <a:t>Tom Mitchell (1998)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8E7F2-A6E6-4494-AD8E-FE3FB843BB35}"/>
              </a:ext>
            </a:extLst>
          </p:cNvPr>
          <p:cNvSpPr/>
          <p:nvPr/>
        </p:nvSpPr>
        <p:spPr>
          <a:xfrm>
            <a:off x="1547445" y="2920999"/>
            <a:ext cx="79951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T15Ct00"/>
              </a:rPr>
              <a:t>Q.</a:t>
            </a:r>
          </a:p>
          <a:p>
            <a:r>
              <a:rPr lang="en-US" dirty="0">
                <a:latin typeface="TT15Ct00"/>
              </a:rPr>
              <a:t>Suppose your email program watches you marking emails as spam/not spam and based on this learns how to better filter spam. </a:t>
            </a:r>
          </a:p>
          <a:p>
            <a:r>
              <a:rPr lang="en-US" dirty="0">
                <a:latin typeface="TT15Ct00"/>
              </a:rPr>
              <a:t>What is the task T in this setting?</a:t>
            </a:r>
          </a:p>
          <a:p>
            <a:endParaRPr lang="en-US" dirty="0">
              <a:solidFill>
                <a:srgbClr val="000000"/>
              </a:solidFill>
              <a:latin typeface="TT15Ct00"/>
            </a:endParaRPr>
          </a:p>
          <a:p>
            <a:r>
              <a:rPr lang="en-US" dirty="0">
                <a:latin typeface="TT15Ct00"/>
              </a:rPr>
              <a:t>a)   Classifying emails as spam or not spam. </a:t>
            </a:r>
          </a:p>
          <a:p>
            <a:r>
              <a:rPr lang="en-US" dirty="0">
                <a:latin typeface="TT15Ct00"/>
              </a:rPr>
              <a:t>b)   Watching you label emails as spam or not spam.</a:t>
            </a:r>
          </a:p>
          <a:p>
            <a:r>
              <a:rPr lang="en-US" dirty="0">
                <a:latin typeface="TT15Ct00"/>
              </a:rPr>
              <a:t>c)   The number (or fraction) of emails correctly classified as spam/not spam.</a:t>
            </a:r>
          </a:p>
          <a:p>
            <a:r>
              <a:rPr lang="en-US" dirty="0">
                <a:latin typeface="TT15Ct00"/>
              </a:rPr>
              <a:t>d)   None of the above—this is not a machine learning problem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44CE-809C-4EFC-AFBE-39F6B692F557}"/>
              </a:ext>
            </a:extLst>
          </p:cNvPr>
          <p:cNvSpPr txBox="1"/>
          <p:nvPr/>
        </p:nvSpPr>
        <p:spPr>
          <a:xfrm>
            <a:off x="7847860" y="6524529"/>
            <a:ext cx="6552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Content in next few slides is taken from Andrew NGs course</a:t>
            </a:r>
          </a:p>
        </p:txBody>
      </p:sp>
    </p:spTree>
    <p:extLst>
      <p:ext uri="{BB962C8B-B14F-4D97-AF65-F5344CB8AC3E}">
        <p14:creationId xmlns:p14="http://schemas.microsoft.com/office/powerpoint/2010/main" val="395666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E97EC2-50F7-4376-A485-884F97ECC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990" y="209782"/>
            <a:ext cx="7766936" cy="1064127"/>
          </a:xfrm>
        </p:spPr>
        <p:txBody>
          <a:bodyPr/>
          <a:lstStyle/>
          <a:p>
            <a:pPr algn="ctr"/>
            <a:r>
              <a:rPr lang="en-US" dirty="0"/>
              <a:t>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A92E0-039C-4EB7-87E6-97ADCED5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83" y="1699157"/>
            <a:ext cx="3620935" cy="2945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40BEE-6B1A-4354-A70E-25CE3F17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58" y="1699157"/>
            <a:ext cx="3376246" cy="29522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285F9-1191-415A-A636-3705D8B59EF8}"/>
              </a:ext>
            </a:extLst>
          </p:cNvPr>
          <p:cNvSpPr/>
          <p:nvPr/>
        </p:nvSpPr>
        <p:spPr>
          <a:xfrm>
            <a:off x="1467990" y="4953685"/>
            <a:ext cx="6771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T15Ct00"/>
              </a:rPr>
              <a:t>input    : right answers provided	</a:t>
            </a:r>
          </a:p>
          <a:p>
            <a:r>
              <a:rPr lang="en-US" dirty="0">
                <a:latin typeface="TT15Ct00"/>
              </a:rPr>
              <a:t>               (or) Data is Labeled</a:t>
            </a:r>
          </a:p>
          <a:p>
            <a:r>
              <a:rPr lang="en-US" dirty="0">
                <a:latin typeface="TT15Ct00"/>
              </a:rPr>
              <a:t>Process: Feedback provided</a:t>
            </a:r>
          </a:p>
          <a:p>
            <a:r>
              <a:rPr lang="en-US" dirty="0">
                <a:latin typeface="TT15Ct00"/>
              </a:rPr>
              <a:t>o/p       : predictions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5D935-1650-46D4-AFD4-24AD270E39DC}"/>
              </a:ext>
            </a:extLst>
          </p:cNvPr>
          <p:cNvSpPr txBox="1"/>
          <p:nvPr/>
        </p:nvSpPr>
        <p:spPr>
          <a:xfrm>
            <a:off x="6096000" y="4953685"/>
            <a:ext cx="3376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T15Ct00"/>
              </a:rPr>
              <a:t>no right or wring answer</a:t>
            </a:r>
          </a:p>
          <a:p>
            <a:r>
              <a:rPr lang="en-US" dirty="0">
                <a:latin typeface="TT15Ct00"/>
              </a:rPr>
              <a:t>(or) no labels</a:t>
            </a:r>
          </a:p>
          <a:p>
            <a:r>
              <a:rPr lang="en-US" dirty="0">
                <a:latin typeface="TT15Ct00"/>
              </a:rPr>
              <a:t>no feedback</a:t>
            </a:r>
          </a:p>
          <a:p>
            <a:r>
              <a:rPr lang="en-US" dirty="0">
                <a:latin typeface="TT15Ct00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10545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205E09-1D7F-44C1-AAC9-04A9B213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10" y="1807613"/>
            <a:ext cx="7003562" cy="32391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07BC69-7E9C-4F60-AC1D-EEEE054B85A6}"/>
              </a:ext>
            </a:extLst>
          </p:cNvPr>
          <p:cNvSpPr/>
          <p:nvPr/>
        </p:nvSpPr>
        <p:spPr>
          <a:xfrm>
            <a:off x="2396066" y="52697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T15Ct00"/>
              </a:rPr>
              <a:t>Regression: Predict continuous valued output (price)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8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30F19-CC47-481C-86C9-289AC744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43" y="1153036"/>
            <a:ext cx="7478946" cy="4543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5D642-DCFF-4689-B052-F2096160373A}"/>
              </a:ext>
            </a:extLst>
          </p:cNvPr>
          <p:cNvSpPr/>
          <p:nvPr/>
        </p:nvSpPr>
        <p:spPr>
          <a:xfrm>
            <a:off x="2497207" y="54065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T15Ct00"/>
              </a:rPr>
              <a:t>Classification</a:t>
            </a:r>
          </a:p>
          <a:p>
            <a:r>
              <a:rPr lang="en-US" dirty="0">
                <a:latin typeface="TT15Ct00"/>
              </a:rPr>
              <a:t>Discrete valued</a:t>
            </a:r>
          </a:p>
          <a:p>
            <a:r>
              <a:rPr lang="en-US" dirty="0">
                <a:latin typeface="TT15Ct00"/>
              </a:rPr>
              <a:t>output (0 or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9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9F9A12-513C-4DDC-8B2D-65345E95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90" y="1203015"/>
            <a:ext cx="8308390" cy="4590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4A7A5-1D85-4310-9F95-58266AC3C8B5}"/>
              </a:ext>
            </a:extLst>
          </p:cNvPr>
          <p:cNvSpPr txBox="1"/>
          <p:nvPr/>
        </p:nvSpPr>
        <p:spPr>
          <a:xfrm>
            <a:off x="1865239" y="671513"/>
            <a:ext cx="746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53897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AEFF-ECFE-4B00-AEC1-A3096C3D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910" y="458679"/>
            <a:ext cx="8596668" cy="866274"/>
          </a:xfrm>
        </p:spPr>
        <p:txBody>
          <a:bodyPr/>
          <a:lstStyle/>
          <a:p>
            <a:r>
              <a:rPr lang="en-US" dirty="0"/>
              <a:t>Model Representation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878F9-2D10-46F1-B724-AC5BB6E03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notation: </a:t>
            </a:r>
          </a:p>
          <a:p>
            <a:r>
              <a:rPr lang="en-US" dirty="0"/>
              <a:t> x 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  denotes the “input” variables / features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sz="1400" dirty="0"/>
              <a:t>(e.g., area of house in the housing example)</a:t>
            </a:r>
          </a:p>
          <a:p>
            <a:r>
              <a:rPr lang="en-US" dirty="0"/>
              <a:t>y 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  denotes the “output” / target variable that we are trying to predict 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1400" dirty="0"/>
              <a:t>(e.g., price). </a:t>
            </a:r>
          </a:p>
          <a:p>
            <a:r>
              <a:rPr lang="en-US" dirty="0"/>
              <a:t>A pair 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 , y 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 is called a training example.</a:t>
            </a:r>
          </a:p>
          <a:p>
            <a:r>
              <a:rPr lang="en-US" dirty="0"/>
              <a:t>The dataset that we’ll be using to learn— a list of m training examples </a:t>
            </a:r>
            <a:r>
              <a:rPr lang="en-US" dirty="0" err="1"/>
              <a:t>i.e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x 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 , y 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 = 1, . . . , m</a:t>
            </a:r>
          </a:p>
          <a:p>
            <a:pPr lvl="0">
              <a:buClr>
                <a:srgbClr val="90C226"/>
              </a:buClr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X/x used to denote the space of input values, and Y/y to denote the space of output values.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B523-F91C-483C-A469-12FFDA49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292C-46E7-433E-97A0-4B2953011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312" y="1574663"/>
            <a:ext cx="8596668" cy="3880773"/>
          </a:xfrm>
        </p:spPr>
        <p:txBody>
          <a:bodyPr/>
          <a:lstStyle/>
          <a:p>
            <a:r>
              <a:rPr lang="en-US" dirty="0"/>
              <a:t>Goal: Given a training set, learn a function h (hypothesis) : X → Y so that h(x) is a “good” predictor for the corresponding value of y.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A92B7-6C35-4767-9AF6-B6E31739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20" y="2226254"/>
            <a:ext cx="3757428" cy="2388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767-8D65-4BC4-B1E9-F78EF52787F7}"/>
              </a:ext>
            </a:extLst>
          </p:cNvPr>
          <p:cNvSpPr txBox="1"/>
          <p:nvPr/>
        </p:nvSpPr>
        <p:spPr>
          <a:xfrm>
            <a:off x="398905" y="4855271"/>
            <a:ext cx="9153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1F1F1F"/>
                </a:solidFill>
                <a:latin typeface="OpenSans"/>
              </a:rPr>
              <a:t>Regression: When the target variable is continuous, such as housing price prediction.</a:t>
            </a:r>
          </a:p>
          <a:p>
            <a:pPr algn="just"/>
            <a:endParaRPr lang="en-US" dirty="0">
              <a:solidFill>
                <a:srgbClr val="1F1F1F"/>
              </a:solidFill>
              <a:latin typeface="OpenSans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OpenSans"/>
              </a:rPr>
              <a:t>Classification: When target variable can take only a small number of discrete values such as predicting if a house or an apartment.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02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BCA7-C26C-4960-BEFE-166E0237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14" y="303288"/>
            <a:ext cx="8596668" cy="1320800"/>
          </a:xfrm>
        </p:spPr>
        <p:txBody>
          <a:bodyPr/>
          <a:lstStyle/>
          <a:p>
            <a:r>
              <a:rPr lang="en-US" dirty="0"/>
              <a:t>Basics of 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7BE1E-22A9-4D84-A5D5-DD6AD08C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355" y="2711711"/>
            <a:ext cx="3994005" cy="26260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61911D-3A75-489F-BB97-51D23F2C6409}"/>
              </a:ext>
            </a:extLst>
          </p:cNvPr>
          <p:cNvSpPr/>
          <p:nvPr/>
        </p:nvSpPr>
        <p:spPr>
          <a:xfrm>
            <a:off x="4121417" y="16240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F=9/5*C+32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894E5-08E1-4594-A493-42DECEC52BF7}"/>
              </a:ext>
            </a:extLst>
          </p:cNvPr>
          <p:cNvSpPr txBox="1"/>
          <p:nvPr/>
        </p:nvSpPr>
        <p:spPr>
          <a:xfrm>
            <a:off x="4121417" y="2065380"/>
            <a:ext cx="262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θ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338404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EC34-1601-4731-9983-C1DD954E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317" y="716132"/>
            <a:ext cx="8596668" cy="13208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6937-1281-4C26-A171-88CCF8455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Metrices to check accuracy</a:t>
            </a:r>
          </a:p>
          <a:p>
            <a:r>
              <a:rPr lang="en-US" dirty="0"/>
              <a:t>Submission to a Kaggle Competition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2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C0154-69FD-4F3C-B9CE-C6B7A43D2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2"/>
          <a:stretch/>
        </p:blipFill>
        <p:spPr>
          <a:xfrm>
            <a:off x="1074198" y="2284138"/>
            <a:ext cx="2612248" cy="2421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153B99-709C-4F77-9E58-9CB0B152ECFF}"/>
              </a:ext>
            </a:extLst>
          </p:cNvPr>
          <p:cNvSpPr txBox="1"/>
          <p:nvPr/>
        </p:nvSpPr>
        <p:spPr>
          <a:xfrm>
            <a:off x="3329126" y="1096772"/>
            <a:ext cx="371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weight based on height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B339D-BBC5-4B45-85C6-A873C45493B0}"/>
              </a:ext>
            </a:extLst>
          </p:cNvPr>
          <p:cNvSpPr txBox="1"/>
          <p:nvPr/>
        </p:nvSpPr>
        <p:spPr>
          <a:xfrm>
            <a:off x="1300479" y="4991095"/>
            <a:ext cx="59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Start with a random line like w = h</a:t>
            </a:r>
          </a:p>
          <a:p>
            <a:r>
              <a:rPr lang="en-US" dirty="0"/>
              <a:t>Check error in prediction (hypothesis) and update</a:t>
            </a:r>
          </a:p>
          <a:p>
            <a:r>
              <a:rPr lang="en-US" dirty="0"/>
              <a:t>Stop when no change or threshold reached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F381E-17B5-4939-983E-B401729FC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25" b="13330"/>
          <a:stretch/>
        </p:blipFill>
        <p:spPr>
          <a:xfrm>
            <a:off x="6265862" y="2144139"/>
            <a:ext cx="2239694" cy="236722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B0CB13-BB51-4B1F-8593-F5C2B8BE8D1E}"/>
              </a:ext>
            </a:extLst>
          </p:cNvPr>
          <p:cNvCxnSpPr/>
          <p:nvPr/>
        </p:nvCxnSpPr>
        <p:spPr>
          <a:xfrm flipV="1">
            <a:off x="1544715" y="3429000"/>
            <a:ext cx="1544714" cy="530441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14821B1-18E4-4A34-B412-7277B5B7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2"/>
          <a:stretch/>
        </p:blipFill>
        <p:spPr>
          <a:xfrm>
            <a:off x="3561431" y="2294493"/>
            <a:ext cx="2612248" cy="242102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7FB4FB-516E-4D05-B43C-135B84659F16}"/>
              </a:ext>
            </a:extLst>
          </p:cNvPr>
          <p:cNvCxnSpPr>
            <a:cxnSpLocks/>
          </p:cNvCxnSpPr>
          <p:nvPr/>
        </p:nvCxnSpPr>
        <p:spPr>
          <a:xfrm flipV="1">
            <a:off x="3920673" y="2801917"/>
            <a:ext cx="1268324" cy="959828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8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FF46-D115-4ADB-AFF6-473ECDA7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Hypothesis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EFB367-3819-494D-8FFB-837509042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858" y="1449408"/>
            <a:ext cx="5141620" cy="216154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446A14F-0DD5-4C5E-B4D4-BCB31D36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14" y="3824242"/>
            <a:ext cx="5755836" cy="25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51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B1FB-AA15-48BA-97C0-D8EE9768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Function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85044-6041-42FD-B340-8C79F2C03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of hypothesis can be measured by using a </a:t>
            </a:r>
            <a:r>
              <a:rPr lang="en-US" b="1" dirty="0"/>
              <a:t>cost function</a:t>
            </a:r>
            <a:r>
              <a:rPr lang="en-US" dirty="0"/>
              <a:t>. </a:t>
            </a:r>
          </a:p>
          <a:p>
            <a:r>
              <a:rPr lang="en-US" dirty="0"/>
              <a:t>Idea: choose </a:t>
            </a:r>
            <a:r>
              <a:rPr lang="el-GR" dirty="0"/>
              <a:t>Θ</a:t>
            </a:r>
            <a:r>
              <a:rPr lang="en-US" baseline="-25000" dirty="0"/>
              <a:t>1 </a:t>
            </a:r>
            <a:r>
              <a:rPr lang="el-GR" dirty="0"/>
              <a:t>Θ</a:t>
            </a:r>
            <a:r>
              <a:rPr lang="en-US" baseline="-25000" dirty="0"/>
              <a:t>2 </a:t>
            </a:r>
            <a:r>
              <a:rPr lang="en-US" dirty="0"/>
              <a:t> so that the cost is the minimum.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an average of squared difference between actual output (y) and the hypothesis results with input x.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B7A0-1D62-45C2-8BCE-79C121C3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19" y="3006428"/>
            <a:ext cx="5534025" cy="722193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40785E3-D7B6-4DBD-8F0E-127A4888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33" r="27585" b="5325"/>
          <a:stretch/>
        </p:blipFill>
        <p:spPr>
          <a:xfrm>
            <a:off x="6912144" y="3105080"/>
            <a:ext cx="2875609" cy="4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8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4BD194-22B5-4113-9377-3CC6C91D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079" y="1714446"/>
            <a:ext cx="7478946" cy="3290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AE3487-7181-44ED-9246-8BA149C4F7F0}"/>
              </a:ext>
            </a:extLst>
          </p:cNvPr>
          <p:cNvSpPr txBox="1"/>
          <p:nvPr/>
        </p:nvSpPr>
        <p:spPr>
          <a:xfrm>
            <a:off x="1550958" y="3126704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BF553-B6E4-4929-9C28-E33A1B97F28E}"/>
              </a:ext>
            </a:extLst>
          </p:cNvPr>
          <p:cNvSpPr txBox="1"/>
          <p:nvPr/>
        </p:nvSpPr>
        <p:spPr>
          <a:xfrm>
            <a:off x="6570217" y="2942038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F9A3D-C713-4EFB-BBAA-17B13C9D8E88}"/>
              </a:ext>
            </a:extLst>
          </p:cNvPr>
          <p:cNvSpPr txBox="1"/>
          <p:nvPr/>
        </p:nvSpPr>
        <p:spPr>
          <a:xfrm>
            <a:off x="4058920" y="3142887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6CF00A-AAF0-4E80-9DD1-649573489BEF}"/>
              </a:ext>
            </a:extLst>
          </p:cNvPr>
          <p:cNvSpPr txBox="1"/>
          <p:nvPr/>
        </p:nvSpPr>
        <p:spPr>
          <a:xfrm>
            <a:off x="4664869" y="2678668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707288-7D6E-49C7-8D2B-AAB29BEBAAD7}"/>
              </a:ext>
            </a:extLst>
          </p:cNvPr>
          <p:cNvSpPr txBox="1"/>
          <p:nvPr/>
        </p:nvSpPr>
        <p:spPr>
          <a:xfrm>
            <a:off x="2162131" y="2678668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C63B9A-F604-420F-81ED-549F32515F6E}"/>
              </a:ext>
            </a:extLst>
          </p:cNvPr>
          <p:cNvSpPr txBox="1"/>
          <p:nvPr/>
        </p:nvSpPr>
        <p:spPr>
          <a:xfrm>
            <a:off x="7219420" y="2668882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63E48-D111-49B3-99B4-EF75865B222B}"/>
              </a:ext>
            </a:extLst>
          </p:cNvPr>
          <p:cNvSpPr txBox="1"/>
          <p:nvPr/>
        </p:nvSpPr>
        <p:spPr>
          <a:xfrm>
            <a:off x="355108" y="4946342"/>
            <a:ext cx="323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Cost: ((1.5-1)</a:t>
            </a:r>
            <a:r>
              <a:rPr lang="en-US" baseline="30000" dirty="0"/>
              <a:t>2</a:t>
            </a:r>
            <a:r>
              <a:rPr lang="en-US" dirty="0"/>
              <a:t>+ (1.5-2)</a:t>
            </a:r>
            <a:r>
              <a:rPr lang="en-US" baseline="30000" dirty="0"/>
              <a:t>2</a:t>
            </a:r>
            <a:r>
              <a:rPr lang="en-US" dirty="0"/>
              <a:t>)/2*2</a:t>
            </a:r>
          </a:p>
          <a:p>
            <a:r>
              <a:rPr lang="en-US" dirty="0"/>
              <a:t> = 0.5/4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41030B-E092-4B67-A3FD-14286D8AA191}"/>
              </a:ext>
            </a:extLst>
          </p:cNvPr>
          <p:cNvSpPr/>
          <p:nvPr/>
        </p:nvSpPr>
        <p:spPr>
          <a:xfrm>
            <a:off x="6286500" y="50013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Cost: ((1-1)</a:t>
            </a:r>
            <a:r>
              <a:rPr lang="en-US" baseline="30000" dirty="0"/>
              <a:t>2</a:t>
            </a:r>
            <a:r>
              <a:rPr lang="en-US" dirty="0"/>
              <a:t>+ (2-2)</a:t>
            </a:r>
            <a:r>
              <a:rPr lang="en-US" baseline="30000" dirty="0"/>
              <a:t>2</a:t>
            </a:r>
            <a:r>
              <a:rPr lang="en-US" dirty="0"/>
              <a:t>)/2*2</a:t>
            </a:r>
          </a:p>
          <a:p>
            <a:r>
              <a:rPr lang="en-US" dirty="0"/>
              <a:t> =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C3655-C539-487B-BA7C-42896713247A}"/>
              </a:ext>
            </a:extLst>
          </p:cNvPr>
          <p:cNvSpPr/>
          <p:nvPr/>
        </p:nvSpPr>
        <p:spPr>
          <a:xfrm>
            <a:off x="3618822" y="49848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Cost: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62F392-0C73-4CA4-8484-FA5D01EB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08" y="844934"/>
            <a:ext cx="5534025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3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3A3A1E-9F24-4DE1-8FF1-0032E183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536" y="891082"/>
            <a:ext cx="691476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2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0B3B-3493-4275-8BD9-39E80E07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5898"/>
            <a:ext cx="10202869" cy="1320800"/>
          </a:xfrm>
        </p:spPr>
        <p:txBody>
          <a:bodyPr>
            <a:normAutofit/>
          </a:bodyPr>
          <a:lstStyle/>
          <a:p>
            <a:r>
              <a:rPr lang="en-US" dirty="0"/>
              <a:t>Question: What type of ML problem are these?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F2E2B-D44E-4438-8A9D-35F6D0903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96" y="1859648"/>
            <a:ext cx="9574944" cy="1103472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sz="2500" dirty="0"/>
              <a:t>Facebook recognizing your friends face in a picture and asking you to tag them</a:t>
            </a:r>
          </a:p>
          <a:p>
            <a:pPr marL="457200" indent="-457200">
              <a:buAutoNum type="arabicPeriod"/>
            </a:pPr>
            <a:r>
              <a:rPr lang="en-US" sz="2500" dirty="0"/>
              <a:t>Fraud Detection.</a:t>
            </a:r>
          </a:p>
        </p:txBody>
      </p:sp>
    </p:spTree>
    <p:extLst>
      <p:ext uri="{BB962C8B-B14F-4D97-AF65-F5344CB8AC3E}">
        <p14:creationId xmlns:p14="http://schemas.microsoft.com/office/powerpoint/2010/main" val="2513390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7732-57D5-4C03-912B-A5B1E09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972" y="632749"/>
            <a:ext cx="8596668" cy="1320800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BAB7-D4C4-4D9B-BD28-DC9F9EFD4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with probabilities</a:t>
            </a:r>
          </a:p>
          <a:p>
            <a:r>
              <a:rPr lang="en-US" dirty="0"/>
              <a:t>Odds of event Happening = P(happening)/ P(not happening)</a:t>
            </a:r>
          </a:p>
          <a:p>
            <a:pPr marL="0" indent="0">
              <a:buNone/>
            </a:pPr>
            <a:r>
              <a:rPr lang="en-US" dirty="0"/>
              <a:t>     log (P(x)/(1-p(x))) </a:t>
            </a:r>
          </a:p>
        </p:txBody>
      </p:sp>
      <p:pic>
        <p:nvPicPr>
          <p:cNvPr id="4098" name="Picture 2" descr="GraphPad Prism 8 Curve Fitting Guide - How simple logistic ...">
            <a:extLst>
              <a:ext uri="{FF2B5EF4-FFF2-40B4-BE49-F238E27FC236}">
                <a16:creationId xmlns:a16="http://schemas.microsoft.com/office/drawing/2014/main" id="{F62C886E-2C91-45F6-ADBB-D68368D3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715" y="3580919"/>
            <a:ext cx="3460831" cy="234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 illustration of the signal processing in a sigmoid function ...">
            <a:extLst>
              <a:ext uri="{FF2B5EF4-FFF2-40B4-BE49-F238E27FC236}">
                <a16:creationId xmlns:a16="http://schemas.microsoft.com/office/drawing/2014/main" id="{E1C162CB-1D6F-4300-88CD-D5469069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365" y="3812067"/>
            <a:ext cx="4013599" cy="18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80BEC-19B9-4CE9-830E-63869C72B08E}"/>
              </a:ext>
            </a:extLst>
          </p:cNvPr>
          <p:cNvSpPr txBox="1"/>
          <p:nvPr/>
        </p:nvSpPr>
        <p:spPr>
          <a:xfrm>
            <a:off x="1660715" y="6133496"/>
            <a:ext cx="748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simpler terms: If m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+ m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+ ….</a:t>
            </a:r>
            <a:r>
              <a:rPr lang="en-US" dirty="0" err="1"/>
              <a:t>m</a:t>
            </a:r>
            <a:r>
              <a:rPr lang="en-US" baseline="-25000" dirty="0" err="1"/>
              <a:t>n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gives linear regression output. Passing it to sigmoid will result in logistic regression output.</a:t>
            </a:r>
          </a:p>
        </p:txBody>
      </p:sp>
    </p:spTree>
    <p:extLst>
      <p:ext uri="{BB962C8B-B14F-4D97-AF65-F5344CB8AC3E}">
        <p14:creationId xmlns:p14="http://schemas.microsoft.com/office/powerpoint/2010/main" val="4266568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4F0423-570D-4CA8-A5FF-6D085F514EC8}"/>
              </a:ext>
            </a:extLst>
          </p:cNvPr>
          <p:cNvSpPr txBox="1"/>
          <p:nvPr/>
        </p:nvSpPr>
        <p:spPr>
          <a:xfrm>
            <a:off x="890423" y="835017"/>
            <a:ext cx="4410720" cy="321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 Class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112FA-8941-4357-9AC9-86DCDEE2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70" y="1127707"/>
            <a:ext cx="4322568" cy="176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28E6C-B2E4-4C3F-B586-5B1E9119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49" y="3048000"/>
            <a:ext cx="4390437" cy="2760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7B0C6-65D0-4AD7-AC1A-33424718434D}"/>
              </a:ext>
            </a:extLst>
          </p:cNvPr>
          <p:cNvSpPr txBox="1"/>
          <p:nvPr/>
        </p:nvSpPr>
        <p:spPr>
          <a:xfrm>
            <a:off x="1747777" y="5382228"/>
            <a:ext cx="253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 vs All approach.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9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7732-57D5-4C03-912B-A5B1E09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35" y="714205"/>
            <a:ext cx="8596668" cy="1320800"/>
          </a:xfrm>
        </p:spPr>
        <p:txBody>
          <a:bodyPr/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BCB39-5593-45D3-9D70-BF4B526A777A}"/>
              </a:ext>
            </a:extLst>
          </p:cNvPr>
          <p:cNvSpPr txBox="1"/>
          <p:nvPr/>
        </p:nvSpPr>
        <p:spPr>
          <a:xfrm>
            <a:off x="1532529" y="1674674"/>
            <a:ext cx="3465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the dependent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4722B-DF93-49BC-824A-733F36016600}"/>
              </a:ext>
            </a:extLst>
          </p:cNvPr>
          <p:cNvSpPr txBox="1"/>
          <p:nvPr/>
        </p:nvSpPr>
        <p:spPr>
          <a:xfrm>
            <a:off x="5851729" y="1627306"/>
            <a:ext cx="4091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Categorical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Possibility of event occurrence</a:t>
            </a:r>
          </a:p>
        </p:txBody>
      </p:sp>
      <p:pic>
        <p:nvPicPr>
          <p:cNvPr id="3074" name="Picture 2" descr="Logistic Regression With Titanic Dataset | Kaggle">
            <a:extLst>
              <a:ext uri="{FF2B5EF4-FFF2-40B4-BE49-F238E27FC236}">
                <a16:creationId xmlns:a16="http://schemas.microsoft.com/office/drawing/2014/main" id="{C1106F4C-D448-44E3-96DA-DFBCF10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45" y="4030365"/>
            <a:ext cx="6522549" cy="28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0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23A2-9112-49A1-8313-E98B500A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824" y="655622"/>
            <a:ext cx="2215159" cy="849087"/>
          </a:xfrm>
        </p:spPr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86563-5F84-47C0-A8CC-C3D20D77F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: Simply assign numeric values to the values</a:t>
            </a:r>
          </a:p>
          <a:p>
            <a:r>
              <a:rPr lang="en-US" dirty="0"/>
              <a:t>One Hot Encoding: </a:t>
            </a:r>
          </a:p>
          <a:p>
            <a:r>
              <a:rPr lang="en-US" dirty="0"/>
              <a:t>Dummy Variable coding: One hot encoding with a redundant column removed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3F3EA-45DC-4560-BDED-BCD46FE22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97302"/>
              </p:ext>
            </p:extLst>
          </p:nvPr>
        </p:nvGraphicFramePr>
        <p:xfrm>
          <a:off x="440438" y="3594947"/>
          <a:ext cx="1959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751">
                  <a:extLst>
                    <a:ext uri="{9D8B030D-6E8A-4147-A177-3AD203B41FA5}">
                      <a16:colId xmlns:a16="http://schemas.microsoft.com/office/drawing/2014/main" val="1432969141"/>
                    </a:ext>
                  </a:extLst>
                </a:gridCol>
                <a:gridCol w="1322808">
                  <a:extLst>
                    <a:ext uri="{9D8B030D-6E8A-4147-A177-3AD203B41FA5}">
                      <a16:colId xmlns:a16="http://schemas.microsoft.com/office/drawing/2014/main" val="2637588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0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47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04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810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1A25382-9E15-4076-B8F4-516CCFE75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0343"/>
              </p:ext>
            </p:extLst>
          </p:nvPr>
        </p:nvGraphicFramePr>
        <p:xfrm>
          <a:off x="2917998" y="3594947"/>
          <a:ext cx="12961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73">
                  <a:extLst>
                    <a:ext uri="{9D8B030D-6E8A-4147-A177-3AD203B41FA5}">
                      <a16:colId xmlns:a16="http://schemas.microsoft.com/office/drawing/2014/main" val="1432969141"/>
                    </a:ext>
                  </a:extLst>
                </a:gridCol>
                <a:gridCol w="678338">
                  <a:extLst>
                    <a:ext uri="{9D8B030D-6E8A-4147-A177-3AD203B41FA5}">
                      <a16:colId xmlns:a16="http://schemas.microsoft.com/office/drawing/2014/main" val="2637588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0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47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04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8104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FF8639D-971F-4B34-8217-C52CA6ECD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05150"/>
              </p:ext>
            </p:extLst>
          </p:nvPr>
        </p:nvGraphicFramePr>
        <p:xfrm>
          <a:off x="4633104" y="3594947"/>
          <a:ext cx="30019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73">
                  <a:extLst>
                    <a:ext uri="{9D8B030D-6E8A-4147-A177-3AD203B41FA5}">
                      <a16:colId xmlns:a16="http://schemas.microsoft.com/office/drawing/2014/main" val="1432969141"/>
                    </a:ext>
                  </a:extLst>
                </a:gridCol>
                <a:gridCol w="1216241">
                  <a:extLst>
                    <a:ext uri="{9D8B030D-6E8A-4147-A177-3AD203B41FA5}">
                      <a16:colId xmlns:a16="http://schemas.microsoft.com/office/drawing/2014/main" val="115915567"/>
                    </a:ext>
                  </a:extLst>
                </a:gridCol>
                <a:gridCol w="1065874">
                  <a:extLst>
                    <a:ext uri="{9D8B030D-6E8A-4147-A177-3AD203B41FA5}">
                      <a16:colId xmlns:a16="http://schemas.microsoft.com/office/drawing/2014/main" val="2637588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Sex_female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Sex_male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0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47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04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810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A7D738-5AC5-4811-A664-93DD41A1C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800507"/>
              </p:ext>
            </p:extLst>
          </p:nvPr>
        </p:nvGraphicFramePr>
        <p:xfrm>
          <a:off x="8054087" y="3594947"/>
          <a:ext cx="17857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73">
                  <a:extLst>
                    <a:ext uri="{9D8B030D-6E8A-4147-A177-3AD203B41FA5}">
                      <a16:colId xmlns:a16="http://schemas.microsoft.com/office/drawing/2014/main" val="1432969141"/>
                    </a:ext>
                  </a:extLst>
                </a:gridCol>
                <a:gridCol w="1065874">
                  <a:extLst>
                    <a:ext uri="{9D8B030D-6E8A-4147-A177-3AD203B41FA5}">
                      <a16:colId xmlns:a16="http://schemas.microsoft.com/office/drawing/2014/main" val="2637588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Sex_male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0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47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04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81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92FC67C-150D-4F74-8448-62F85E84F85F}"/>
              </a:ext>
            </a:extLst>
          </p:cNvPr>
          <p:cNvSpPr txBox="1"/>
          <p:nvPr/>
        </p:nvSpPr>
        <p:spPr>
          <a:xfrm>
            <a:off x="873219" y="5299967"/>
            <a:ext cx="178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9707-690E-40CF-AC71-5A7BF0C99F55}"/>
              </a:ext>
            </a:extLst>
          </p:cNvPr>
          <p:cNvSpPr txBox="1"/>
          <p:nvPr/>
        </p:nvSpPr>
        <p:spPr>
          <a:xfrm>
            <a:off x="2740445" y="5299968"/>
            <a:ext cx="178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Encoded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2D10C-0183-461E-8552-87D5DD27F46B}"/>
              </a:ext>
            </a:extLst>
          </p:cNvPr>
          <p:cNvSpPr txBox="1"/>
          <p:nvPr/>
        </p:nvSpPr>
        <p:spPr>
          <a:xfrm>
            <a:off x="4865404" y="5299968"/>
            <a:ext cx="23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One Hot Encoded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35731-B785-4E7B-92D7-7542ACF95BDE}"/>
              </a:ext>
            </a:extLst>
          </p:cNvPr>
          <p:cNvSpPr txBox="1"/>
          <p:nvPr/>
        </p:nvSpPr>
        <p:spPr>
          <a:xfrm>
            <a:off x="8148423" y="5299968"/>
            <a:ext cx="178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Dummy Coded</a:t>
            </a:r>
          </a:p>
        </p:txBody>
      </p:sp>
    </p:spTree>
    <p:extLst>
      <p:ext uri="{BB962C8B-B14F-4D97-AF65-F5344CB8AC3E}">
        <p14:creationId xmlns:p14="http://schemas.microsoft.com/office/powerpoint/2010/main" val="394193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all, game&#10;&#10;Description automatically generated">
            <a:extLst>
              <a:ext uri="{FF2B5EF4-FFF2-40B4-BE49-F238E27FC236}">
                <a16:creationId xmlns:a16="http://schemas.microsoft.com/office/drawing/2014/main" id="{9D12D34C-DF98-4F60-8B6D-01AAE82B6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98" y="1580225"/>
            <a:ext cx="6372358" cy="4791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38E32-0CF2-4231-97E4-8EB5A0BD080E}"/>
              </a:ext>
            </a:extLst>
          </p:cNvPr>
          <p:cNvSpPr txBox="1"/>
          <p:nvPr/>
        </p:nvSpPr>
        <p:spPr>
          <a:xfrm>
            <a:off x="3613212" y="701336"/>
            <a:ext cx="4429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</a:t>
            </a:r>
            <a:r>
              <a:rPr lang="en-US" dirty="0"/>
              <a:t> </a:t>
            </a:r>
            <a:r>
              <a:rPr lang="en-US" sz="3500" dirty="0"/>
              <a:t>is</a:t>
            </a:r>
            <a:r>
              <a:rPr lang="en-US" dirty="0"/>
              <a:t>   AI | ML | DL | 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32AB1-C5CE-45C6-9B3E-9FC170E7676A}"/>
              </a:ext>
            </a:extLst>
          </p:cNvPr>
          <p:cNvSpPr txBox="1"/>
          <p:nvPr/>
        </p:nvSpPr>
        <p:spPr>
          <a:xfrm>
            <a:off x="3912370" y="6470913"/>
            <a:ext cx="494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Internet</a:t>
            </a:r>
          </a:p>
        </p:txBody>
      </p:sp>
    </p:spTree>
    <p:extLst>
      <p:ext uri="{BB962C8B-B14F-4D97-AF65-F5344CB8AC3E}">
        <p14:creationId xmlns:p14="http://schemas.microsoft.com/office/powerpoint/2010/main" val="63981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0FA7-2F75-4DAF-9AF6-9B7A331F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Bias vs Variance Tradeoff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9A877-F65D-4FF7-BA89-6E9D0363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06" y="1379174"/>
            <a:ext cx="8144923" cy="3386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6F3E3-7160-4AF4-953E-24A63ADC7D06}"/>
              </a:ext>
            </a:extLst>
          </p:cNvPr>
          <p:cNvSpPr txBox="1"/>
          <p:nvPr/>
        </p:nvSpPr>
        <p:spPr>
          <a:xfrm>
            <a:off x="1064871" y="5301205"/>
            <a:ext cx="5440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to reduce Overfit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Regularization: L1, L2 norm</a:t>
            </a:r>
          </a:p>
        </p:txBody>
      </p:sp>
    </p:spTree>
    <p:extLst>
      <p:ext uri="{BB962C8B-B14F-4D97-AF65-F5344CB8AC3E}">
        <p14:creationId xmlns:p14="http://schemas.microsoft.com/office/powerpoint/2010/main" val="3544706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0587-C889-49A0-BDFF-EC6EEB88B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304" y="-584795"/>
            <a:ext cx="7766936" cy="1646302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026" name="Picture 2" descr="Understanding the Confusion Matrix - DZone AI">
            <a:extLst>
              <a:ext uri="{FF2B5EF4-FFF2-40B4-BE49-F238E27FC236}">
                <a16:creationId xmlns:a16="http://schemas.microsoft.com/office/drawing/2014/main" id="{59B508ED-C85F-4AB9-B87F-5A5362F0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44" y="1061507"/>
            <a:ext cx="5282113" cy="37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the best validation metric for multi-class classification?">
            <a:extLst>
              <a:ext uri="{FF2B5EF4-FFF2-40B4-BE49-F238E27FC236}">
                <a16:creationId xmlns:a16="http://schemas.microsoft.com/office/drawing/2014/main" id="{FD24CBB5-CAD4-49B4-87A4-12061206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97" y="2048719"/>
            <a:ext cx="2644655" cy="234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079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een screen like share subscribe 2020 - YouTube">
            <a:extLst>
              <a:ext uri="{FF2B5EF4-FFF2-40B4-BE49-F238E27FC236}">
                <a16:creationId xmlns:a16="http://schemas.microsoft.com/office/drawing/2014/main" id="{3E9EADB5-16BF-4AD7-ACCA-2BC1E0A82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62" y="44389"/>
            <a:ext cx="8451273" cy="475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58FB8A-C04C-4520-873A-4D92BD1580BA}"/>
              </a:ext>
            </a:extLst>
          </p:cNvPr>
          <p:cNvCxnSpPr>
            <a:cxnSpLocks/>
          </p:cNvCxnSpPr>
          <p:nvPr/>
        </p:nvCxnSpPr>
        <p:spPr>
          <a:xfrm>
            <a:off x="2299317" y="2376920"/>
            <a:ext cx="726193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5733827-643D-4572-BF60-9B43E670742D}"/>
              </a:ext>
            </a:extLst>
          </p:cNvPr>
          <p:cNvSpPr/>
          <p:nvPr/>
        </p:nvSpPr>
        <p:spPr>
          <a:xfrm>
            <a:off x="2308195" y="2345850"/>
            <a:ext cx="7368466" cy="754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A0856-FFB6-43A7-86AA-D1072E911D71}"/>
              </a:ext>
            </a:extLst>
          </p:cNvPr>
          <p:cNvSpPr txBox="1"/>
          <p:nvPr/>
        </p:nvSpPr>
        <p:spPr>
          <a:xfrm>
            <a:off x="2814221" y="3211438"/>
            <a:ext cx="5584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		   Give Feedback!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68AAA-07C8-4BB7-8159-67DD293BD8D3}"/>
              </a:ext>
            </a:extLst>
          </p:cNvPr>
          <p:cNvSpPr txBox="1"/>
          <p:nvPr/>
        </p:nvSpPr>
        <p:spPr>
          <a:xfrm>
            <a:off x="3944275" y="671753"/>
            <a:ext cx="6258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Thank You 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7627A-590E-4D8F-960E-D149F7276C28}"/>
              </a:ext>
            </a:extLst>
          </p:cNvPr>
          <p:cNvSpPr txBox="1"/>
          <p:nvPr/>
        </p:nvSpPr>
        <p:spPr>
          <a:xfrm>
            <a:off x="346229" y="5894773"/>
            <a:ext cx="537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 link : 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Contact: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datasciencebootcamp@nyu.edu</a:t>
            </a:r>
          </a:p>
        </p:txBody>
      </p:sp>
    </p:spTree>
    <p:extLst>
      <p:ext uri="{BB962C8B-B14F-4D97-AF65-F5344CB8AC3E}">
        <p14:creationId xmlns:p14="http://schemas.microsoft.com/office/powerpoint/2010/main" val="37946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5FD2C-24DC-414E-9AC5-656F711A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65" y="3429000"/>
            <a:ext cx="9478540" cy="2945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5DFDD0-4C34-4486-AC61-AAEE17545E5D}"/>
              </a:ext>
            </a:extLst>
          </p:cNvPr>
          <p:cNvSpPr txBox="1"/>
          <p:nvPr/>
        </p:nvSpPr>
        <p:spPr>
          <a:xfrm>
            <a:off x="3571767" y="335789"/>
            <a:ext cx="579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What is AI?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A06E9-29CE-4DE9-BA94-2B321481F4B2}"/>
              </a:ext>
            </a:extLst>
          </p:cNvPr>
          <p:cNvSpPr/>
          <p:nvPr/>
        </p:nvSpPr>
        <p:spPr>
          <a:xfrm>
            <a:off x="450079" y="2466224"/>
            <a:ext cx="10199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-ItalicMT"/>
              </a:rPr>
              <a:t>“The study of </a:t>
            </a:r>
            <a:r>
              <a:rPr lang="en-US" dirty="0">
                <a:latin typeface="Arial-ItalicMT"/>
              </a:rPr>
              <a:t>the</a:t>
            </a:r>
            <a:r>
              <a:rPr lang="en-US" i="1" dirty="0">
                <a:latin typeface="Arial-ItalicMT"/>
              </a:rPr>
              <a:t> modelling of human mental functions by</a:t>
            </a:r>
          </a:p>
          <a:p>
            <a:r>
              <a:rPr lang="en-US" i="1" dirty="0">
                <a:latin typeface="Arial-ItalicMT"/>
              </a:rPr>
              <a:t>computer programs.” —</a:t>
            </a:r>
            <a:r>
              <a:rPr lang="en-US" i="1" dirty="0">
                <a:solidFill>
                  <a:srgbClr val="00B050"/>
                </a:solidFill>
                <a:latin typeface="Arial" panose="020B0604020202020204" pitchFamily="34" charset="0"/>
              </a:rPr>
              <a:t>Collins Dictionary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579702-56E4-461A-B815-452130791ED1}"/>
              </a:ext>
            </a:extLst>
          </p:cNvPr>
          <p:cNvSpPr/>
          <p:nvPr/>
        </p:nvSpPr>
        <p:spPr>
          <a:xfrm>
            <a:off x="450079" y="1332441"/>
            <a:ext cx="94785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-ItalicMT"/>
              </a:rPr>
              <a:t>In computer science, artificial intelligence (AI), sometimes called machine intelligence, is intelligence  demonstrated by machines, in contrast to the natural intelligence displayed by humans and animals</a:t>
            </a:r>
            <a:r>
              <a:rPr lang="en-US" i="1" dirty="0">
                <a:solidFill>
                  <a:srgbClr val="000000"/>
                </a:solidFill>
                <a:latin typeface="Arial-ItalicMT"/>
              </a:rPr>
              <a:t>. -</a:t>
            </a:r>
            <a:r>
              <a:rPr lang="en-US" i="1" dirty="0">
                <a:solidFill>
                  <a:srgbClr val="00B050"/>
                </a:solidFill>
                <a:latin typeface="Arial-ItalicMT"/>
              </a:rPr>
              <a:t>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35C4E-A51A-4A49-ADBE-6E9FAC34DDB4}"/>
              </a:ext>
            </a:extLst>
          </p:cNvPr>
          <p:cNvSpPr txBox="1"/>
          <p:nvPr/>
        </p:nvSpPr>
        <p:spPr>
          <a:xfrm>
            <a:off x="450079" y="6374117"/>
            <a:ext cx="494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Internet</a:t>
            </a:r>
          </a:p>
        </p:txBody>
      </p:sp>
    </p:spTree>
    <p:extLst>
      <p:ext uri="{BB962C8B-B14F-4D97-AF65-F5344CB8AC3E}">
        <p14:creationId xmlns:p14="http://schemas.microsoft.com/office/powerpoint/2010/main" val="17709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32D14-68EF-43F0-AAB6-D2C844694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7573931" cy="4260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8C9275-71AC-4D1C-9864-A3C2A2A13CCE}"/>
              </a:ext>
            </a:extLst>
          </p:cNvPr>
          <p:cNvSpPr txBox="1"/>
          <p:nvPr/>
        </p:nvSpPr>
        <p:spPr>
          <a:xfrm>
            <a:off x="4436153" y="4903803"/>
            <a:ext cx="494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Internet</a:t>
            </a:r>
          </a:p>
        </p:txBody>
      </p:sp>
    </p:spTree>
    <p:extLst>
      <p:ext uri="{BB962C8B-B14F-4D97-AF65-F5344CB8AC3E}">
        <p14:creationId xmlns:p14="http://schemas.microsoft.com/office/powerpoint/2010/main" val="121143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BA5F80-B32A-44AD-8346-6052D1DEAAB3}"/>
              </a:ext>
            </a:extLst>
          </p:cNvPr>
          <p:cNvSpPr txBox="1"/>
          <p:nvPr/>
        </p:nvSpPr>
        <p:spPr>
          <a:xfrm>
            <a:off x="7400518" y="1447800"/>
            <a:ext cx="4143781" cy="309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Use Case</a:t>
            </a:r>
            <a:endParaRPr lang="en-US" sz="5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7" name="Picture 36" descr="A picture containing mountain, snow&#10;&#10;Description automatically generated">
            <a:extLst>
              <a:ext uri="{FF2B5EF4-FFF2-40B4-BE49-F238E27FC236}">
                <a16:creationId xmlns:a16="http://schemas.microsoft.com/office/drawing/2014/main" id="{595C6521-D125-4C55-B2F1-C4C9A80E8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3" y="647698"/>
            <a:ext cx="4958667" cy="2727267"/>
          </a:xfrm>
          <a:prstGeom prst="rect">
            <a:avLst/>
          </a:prstGeom>
          <a:effectLst/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6FB544B9-F8F6-455A-A683-6F797CBD3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0" y="3482108"/>
            <a:ext cx="4867664" cy="27277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333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different, bunch, many&#10;&#10;Description automatically generated">
            <a:extLst>
              <a:ext uri="{FF2B5EF4-FFF2-40B4-BE49-F238E27FC236}">
                <a16:creationId xmlns:a16="http://schemas.microsoft.com/office/drawing/2014/main" id="{BBE140AC-22A4-4A60-A3C9-D1CDF1C01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04" y="958856"/>
            <a:ext cx="6449021" cy="3217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14BDD-4651-4A96-8B64-27ED96C4699E}"/>
              </a:ext>
            </a:extLst>
          </p:cNvPr>
          <p:cNvSpPr txBox="1"/>
          <p:nvPr/>
        </p:nvSpPr>
        <p:spPr>
          <a:xfrm flipH="1">
            <a:off x="3550918" y="281748"/>
            <a:ext cx="39262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ML and Chill!!!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18BA8A-47AF-4093-AA4B-82A922FE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54" y="4252152"/>
            <a:ext cx="76485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5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Picture 4" descr="Save time with Smart Reply in Gmail">
            <a:extLst>
              <a:ext uri="{FF2B5EF4-FFF2-40B4-BE49-F238E27FC236}">
                <a16:creationId xmlns:a16="http://schemas.microsoft.com/office/drawing/2014/main" id="{EE404A09-9EB6-4FDB-8DC5-7AB8D1B75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1" r="19823" b="-1"/>
          <a:stretch/>
        </p:blipFill>
        <p:spPr bwMode="auto">
          <a:xfrm>
            <a:off x="20" y="10"/>
            <a:ext cx="5897982" cy="6857990"/>
          </a:xfrm>
          <a:custGeom>
            <a:avLst/>
            <a:gdLst/>
            <a:ahLst/>
            <a:cxnLst/>
            <a:rect l="l" t="t" r="r" b="b"/>
            <a:pathLst>
              <a:path w="5898002" h="6858000">
                <a:moveTo>
                  <a:pt x="0" y="0"/>
                </a:moveTo>
                <a:lnTo>
                  <a:pt x="5898002" y="0"/>
                </a:lnTo>
                <a:lnTo>
                  <a:pt x="48736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osceles Triangle 30">
            <a:extLst>
              <a:ext uri="{FF2B5EF4-FFF2-40B4-BE49-F238E27FC236}">
                <a16:creationId xmlns:a16="http://schemas.microsoft.com/office/drawing/2014/main" id="{74E49A23-C030-43E3-A98A-661AADA9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9AB2FD-DBFC-4D32-9409-CCC420939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1" r="24260" b="-1"/>
          <a:stretch/>
        </p:blipFill>
        <p:spPr>
          <a:xfrm>
            <a:off x="4879728" y="10"/>
            <a:ext cx="7312272" cy="6857990"/>
          </a:xfrm>
          <a:custGeom>
            <a:avLst/>
            <a:gdLst/>
            <a:ahLst/>
            <a:cxnLst/>
            <a:rect l="l" t="t" r="r" b="b"/>
            <a:pathLst>
              <a:path w="7312272" h="6858000">
                <a:moveTo>
                  <a:pt x="1024379" y="0"/>
                </a:moveTo>
                <a:lnTo>
                  <a:pt x="7312272" y="0"/>
                </a:lnTo>
                <a:lnTo>
                  <a:pt x="73122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A1CE58B-3608-4356-ABA6-BA2B8D667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0821" y="3589867"/>
            <a:ext cx="9786780" cy="2177879"/>
          </a:xfrm>
          <a:prstGeom prst="parallelogram">
            <a:avLst>
              <a:gd name="adj" fmla="val 14777"/>
            </a:avLst>
          </a:prstGeom>
          <a:solidFill>
            <a:srgbClr val="000000">
              <a:alpha val="7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C054C4-AC05-411F-9977-90E62AB5B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FBA5FE-0B31-4226-9410-6570151A0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7A78478A-BCCB-4222-A54F-BF0BED7A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C4CAB0D5-9D3F-4E31-82C4-12F522FF4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24">
            <a:extLst>
              <a:ext uri="{FF2B5EF4-FFF2-40B4-BE49-F238E27FC236}">
                <a16:creationId xmlns:a16="http://schemas.microsoft.com/office/drawing/2014/main" id="{4FF26268-0832-4EDC-944E-D8F438171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29552-BDD7-45EA-B0DE-44B70BB6A203}"/>
              </a:ext>
            </a:extLst>
          </p:cNvPr>
          <p:cNvSpPr txBox="1"/>
          <p:nvPr/>
        </p:nvSpPr>
        <p:spPr>
          <a:xfrm>
            <a:off x="1779886" y="3589867"/>
            <a:ext cx="7747044" cy="76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Do you like the smart reply or the traffic prediction?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6C7E3950-7D96-41D2-95C1-620549778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E2EAE155-E943-4AB7-8539-7EDCC30E7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B10D4DAD-5C5F-439B-9CB7-198BA32AF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29">
            <a:extLst>
              <a:ext uri="{FF2B5EF4-FFF2-40B4-BE49-F238E27FC236}">
                <a16:creationId xmlns:a16="http://schemas.microsoft.com/office/drawing/2014/main" id="{9E62F8C4-0F5D-462B-B564-B356ACD97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813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6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18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C1341-BE2C-4D76-BE85-26B4DDE0A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62" y="1352357"/>
            <a:ext cx="4650004" cy="416175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newspaper&#10;&#10;Description automatically generated">
            <a:extLst>
              <a:ext uri="{FF2B5EF4-FFF2-40B4-BE49-F238E27FC236}">
                <a16:creationId xmlns:a16="http://schemas.microsoft.com/office/drawing/2014/main" id="{5159EDFC-6862-4204-B296-C4A506B0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67" y="2148669"/>
            <a:ext cx="4650004" cy="2569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B5100C-A91E-49CB-8E03-C1E542B69E3D}"/>
              </a:ext>
            </a:extLst>
          </p:cNvPr>
          <p:cNvSpPr txBox="1"/>
          <p:nvPr/>
        </p:nvSpPr>
        <p:spPr>
          <a:xfrm>
            <a:off x="3162304" y="904875"/>
            <a:ext cx="790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Things could go wrong too! </a:t>
            </a:r>
            <a:r>
              <a:rPr lang="en-US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one is not careful with their model</a:t>
            </a:r>
          </a:p>
        </p:txBody>
      </p:sp>
    </p:spTree>
    <p:extLst>
      <p:ext uri="{BB962C8B-B14F-4D97-AF65-F5344CB8AC3E}">
        <p14:creationId xmlns:p14="http://schemas.microsoft.com/office/powerpoint/2010/main" val="22135539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999</Words>
  <Application>Microsoft Office PowerPoint</Application>
  <PresentationFormat>Widescreen</PresentationFormat>
  <Paragraphs>168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Arial-ItalicMT</vt:lpstr>
      <vt:lpstr>Calibri</vt:lpstr>
      <vt:lpstr>OpenSans</vt:lpstr>
      <vt:lpstr>Trebuchet MS</vt:lpstr>
      <vt:lpstr>TT15Ct00</vt:lpstr>
      <vt:lpstr>TT15Dt00</vt:lpstr>
      <vt:lpstr>Wingdings 3</vt:lpstr>
      <vt:lpstr>Facet</vt:lpstr>
      <vt:lpstr>     Data Science Bootcamp   Machine Learning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</vt:lpstr>
      <vt:lpstr>PowerPoint Presentation</vt:lpstr>
      <vt:lpstr>PowerPoint Presentation</vt:lpstr>
      <vt:lpstr>PowerPoint Presentation</vt:lpstr>
      <vt:lpstr>Model Representation </vt:lpstr>
      <vt:lpstr>Supervised Learning Problem</vt:lpstr>
      <vt:lpstr>Basics of Linear Regression</vt:lpstr>
      <vt:lpstr>PowerPoint Presentation</vt:lpstr>
      <vt:lpstr>      Hypothesis</vt:lpstr>
      <vt:lpstr>Cost Function </vt:lpstr>
      <vt:lpstr>PowerPoint Presentation</vt:lpstr>
      <vt:lpstr>PowerPoint Presentation</vt:lpstr>
      <vt:lpstr>Question: What type of ML problem are these? </vt:lpstr>
      <vt:lpstr>Logistic Regression</vt:lpstr>
      <vt:lpstr>PowerPoint Presentation</vt:lpstr>
      <vt:lpstr>Linear Regression Vs Logistic Regression</vt:lpstr>
      <vt:lpstr>Encoding</vt:lpstr>
      <vt:lpstr>          Bias vs Variance Tradeoff</vt:lpstr>
      <vt:lpstr>Confusion Matrix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Data Science Bootcamp   Machine Learning</dc:title>
  <dc:creator>VISHNU THAKRAL</dc:creator>
  <cp:lastModifiedBy>VISHNU THAKRAL</cp:lastModifiedBy>
  <cp:revision>14</cp:revision>
  <dcterms:created xsi:type="dcterms:W3CDTF">2020-08-12T16:28:57Z</dcterms:created>
  <dcterms:modified xsi:type="dcterms:W3CDTF">2021-03-24T16:53:26Z</dcterms:modified>
</cp:coreProperties>
</file>